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s/slide18.xml" ContentType="application/vnd.openxmlformats-officedocument.presentationml.slide+xml"/>
  <Override PartName="/ppt/theme/theme17.xml" ContentType="application/vnd.openxmlformats-officedocument.theme+xml"/>
  <Override PartName="/ppt/slideLayouts/slideLayout77.xml" ContentType="application/vnd.openxmlformats-officedocument.presentationml.slideLayout+xml"/>
  <Override PartName="/ppt/theme/theme30.xml" ContentType="application/vnd.openxmlformats-officedocument.theme+xml"/>
  <Override PartName="/ppt/theme/theme2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drawings/drawing1.xml" ContentType="application/vnd.openxmlformats-officedocument.drawingml.chartshapes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0.xml" ContentType="application/vnd.openxmlformats-officedocument.presentationml.slideLayout+xml"/>
  <Override PartName="/ppt/theme/theme2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1.xml" ContentType="application/vnd.openxmlformats-officedocument.theme+xml"/>
  <Override PartName="/ppt/slides/slide19.xml" ContentType="application/vnd.openxmlformats-officedocument.presentationml.slide+xml"/>
  <Override PartName="/ppt/theme/theme1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9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2.xml" ContentType="application/vnd.openxmlformats-officedocument.them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8.xml" ContentType="application/vnd.openxmlformats-officedocument.theme+xml"/>
  <Override PartName="/ppt/theme/theme32.xml" ContentType="application/vnd.openxmlformats-officedocument.them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charts/chart2.xml" ContentType="application/vnd.openxmlformats-officedocument.drawingml.chart+xml"/>
  <Override PartName="/ppt/slideLayouts/slideLayout45.xml" ContentType="application/vnd.openxmlformats-officedocument.presentationml.slideLayout+xml"/>
  <Default Extension="xlsx" ContentType="application/vnd.openxmlformats-officedocument.spreadsheetml.sheet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112.xml" ContentType="application/vnd.openxmlformats-officedocument.presentationml.slideLayout+xml"/>
  <Override PartName="/ppt/theme/theme23.xml" ContentType="application/vnd.openxmlformats-officedocument.theme+xml"/>
  <Override PartName="/ppt/slideLayouts/slideLayout8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9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3.xml" ContentType="application/vnd.openxmlformats-officedocument.drawingml.char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theme/theme15.xml" ContentType="application/vnd.openxmlformats-officedocument.theme+xml"/>
  <Override PartName="/ppt/viewProps.xml" ContentType="application/vnd.openxmlformats-officedocument.presentationml.viewProps+xml"/>
  <Override PartName="/ppt/slideLayouts/slideLayout75.xml" ContentType="application/vnd.openxmlformats-officedocument.presentationml.slideLayout+xml"/>
  <Override PartName="/ppt/theme/theme2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85.xml" ContentType="application/vnd.openxmlformats-officedocument.presentationml.slideLayout+xml"/>
  <Default Extension="rels" ContentType="application/vnd.openxmlformats-package.relationships+xml"/>
  <Override PartName="/ppt/slideMasters/slideMaster1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charts/chart4.xml" ContentType="application/vnd.openxmlformats-officedocument.drawingml.char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Masters/slideMaster20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Masters/slideMaster30.xml" ContentType="application/vnd.openxmlformats-officedocument.presentationml.slideMaster+xml"/>
  <Override PartName="/ppt/theme/theme16.xml" ContentType="application/vnd.openxmlformats-officedocument.theme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5.xml" ContentType="application/vnd.openxmlformats-officedocument.theme+xml"/>
  <Override PartName="/ppt/slideLayouts/slideLayout86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theme/theme20.xml" ContentType="application/vnd.openxmlformats-officedocument.theme+xml"/>
  <Override PartName="/ppt/charts/chart5.xml" ContentType="application/vnd.openxmlformats-officedocument.drawingml.chart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  <p:sldMasterId r:id="rId10"/>
    <p:sldMasterId r:id="rId11"/>
    <p:sldMasterId r:id="rId12"/>
    <p:sldMasterId r:id="rId13"/>
    <p:sldMasterId r:id="rId14"/>
    <p:sldMasterId r:id="rId15"/>
    <p:sldMasterId r:id="rId16"/>
    <p:sldMasterId r:id="rId17"/>
    <p:sldMasterId r:id="rId18"/>
    <p:sldMasterId r:id="rId19"/>
    <p:sldMasterId r:id="rId20"/>
    <p:sldMasterId r:id="rId21"/>
    <p:sldMasterId r:id="rId22"/>
    <p:sldMasterId r:id="rId23"/>
    <p:sldMasterId r:id="rId24"/>
    <p:sldMasterId r:id="rId25"/>
    <p:sldMasterId r:id="rId26"/>
    <p:sldMasterId r:id="rId27"/>
    <p:sldMasterId r:id="rId28"/>
    <p:sldMasterId r:id="rId29"/>
    <p:sldMasterId r:id="rId30"/>
    <p:sldMasterId r:id="rId31"/>
  </p:sldMasterIdLst>
  <p:notesMasterIdLst>
    <p:notesMasterId r:id="rId53"/>
  </p:notesMasterIdLst>
  <p:handoutMasterIdLst>
    <p:handoutMasterId r:id="rId54"/>
  </p:handoutMasterIdLst>
  <p:sldIdLst>
    <p:sldId id="256" r:id="rId32"/>
    <p:sldId id="263" r:id="rId33"/>
    <p:sldId id="258" r:id="rId34"/>
    <p:sldId id="378" r:id="rId35"/>
    <p:sldId id="376" r:id="rId36"/>
    <p:sldId id="368" r:id="rId37"/>
    <p:sldId id="384" r:id="rId38"/>
    <p:sldId id="386" r:id="rId39"/>
    <p:sldId id="388" r:id="rId40"/>
    <p:sldId id="373" r:id="rId41"/>
    <p:sldId id="266" r:id="rId42"/>
    <p:sldId id="370" r:id="rId43"/>
    <p:sldId id="369" r:id="rId44"/>
    <p:sldId id="374" r:id="rId45"/>
    <p:sldId id="380" r:id="rId46"/>
    <p:sldId id="382" r:id="rId47"/>
    <p:sldId id="261" r:id="rId48"/>
    <p:sldId id="381" r:id="rId49"/>
    <p:sldId id="385" r:id="rId50"/>
    <p:sldId id="337" r:id="rId51"/>
    <p:sldId id="389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9FE3"/>
    <a:srgbClr val="89898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979" autoAdjust="0"/>
    <p:restoredTop sz="97543" autoAdjust="0"/>
  </p:normalViewPr>
  <p:slideViewPr>
    <p:cSldViewPr snapToGrid="0">
      <p:cViewPr varScale="1">
        <p:scale>
          <a:sx n="101" d="100"/>
          <a:sy n="101" d="100"/>
        </p:scale>
        <p:origin x="-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9.xml"/><Relationship Id="rId51" Type="http://schemas.openxmlformats.org/officeDocument/2006/relationships/slide" Target="slides/slide20.xml"/><Relationship Id="rId52" Type="http://schemas.openxmlformats.org/officeDocument/2006/relationships/slide" Target="slides/slide2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9.xml"/><Relationship Id="rId41" Type="http://schemas.openxmlformats.org/officeDocument/2006/relationships/slide" Target="slides/slide10.xml"/><Relationship Id="rId42" Type="http://schemas.openxmlformats.org/officeDocument/2006/relationships/slide" Target="slides/slide11.xml"/><Relationship Id="rId43" Type="http://schemas.openxmlformats.org/officeDocument/2006/relationships/slide" Target="slides/slide12.xml"/><Relationship Id="rId44" Type="http://schemas.openxmlformats.org/officeDocument/2006/relationships/slide" Target="slides/slide13.xml"/><Relationship Id="rId45" Type="http://schemas.openxmlformats.org/officeDocument/2006/relationships/slide" Target="slides/slide14.xml"/><Relationship Id="rId46" Type="http://schemas.openxmlformats.org/officeDocument/2006/relationships/slide" Target="slides/slide15.xml"/><Relationship Id="rId47" Type="http://schemas.openxmlformats.org/officeDocument/2006/relationships/slide" Target="slides/slide16.xml"/><Relationship Id="rId48" Type="http://schemas.openxmlformats.org/officeDocument/2006/relationships/slide" Target="slides/slide17.xml"/><Relationship Id="rId4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" Target="slides/slide1.xml"/><Relationship Id="rId33" Type="http://schemas.openxmlformats.org/officeDocument/2006/relationships/slide" Target="slides/slide2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37" Type="http://schemas.openxmlformats.org/officeDocument/2006/relationships/slide" Target="slides/slide6.xml"/><Relationship Id="rId38" Type="http://schemas.openxmlformats.org/officeDocument/2006/relationships/slide" Target="slides/slide7.xml"/><Relationship Id="rId39" Type="http://schemas.openxmlformats.org/officeDocument/2006/relationships/slide" Target="slides/slide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40941760280601"/>
          <c:y val="0.128591954022988"/>
          <c:w val="0.470644655699626"/>
          <c:h val="0.705459770114942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0690151022614522"/>
                  <c:y val="-0.083333333333333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5"/>
                      </a:solidFill>
                    </a:defRPr>
                  </a:pPr>
                  <a:endParaRPr lang="en-US"/>
                </a:p>
              </c:txPr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53272156648"/>
                  <c:y val="0.10344804959724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8859342783612"/>
                  <c:y val="-0.10919540229885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01294048262569"/>
                  <c:y val="-0.0804597701149425"/>
                </c:manualLayout>
              </c:layout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1"/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pie_chart!$A$4:$A$6</c:f>
              <c:strCache>
                <c:ptCount val="3"/>
                <c:pt idx="0">
                  <c:v>Ne</c:v>
                </c:pt>
                <c:pt idx="1">
                  <c:v>Ano, okrajově</c:v>
                </c:pt>
                <c:pt idx="2">
                  <c:v>Ano, mám o nich dobrou představu</c:v>
                </c:pt>
              </c:strCache>
            </c:strRef>
          </c:cat>
          <c:val>
            <c:numRef>
              <c:f>pie_chart!$B$4:$B$6</c:f>
              <c:numCache>
                <c:formatCode>0%</c:formatCode>
                <c:ptCount val="3"/>
                <c:pt idx="0">
                  <c:v>0.26908396946565</c:v>
                </c:pt>
                <c:pt idx="1">
                  <c:v>0.547709923664124</c:v>
                </c:pt>
                <c:pt idx="2">
                  <c:v>0.179389312977099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  <c:dispBlanksAs val="zero"/>
  </c:chart>
  <c:spPr>
    <a:noFill/>
    <a:ln>
      <a:noFill/>
    </a:ln>
  </c:spPr>
  <c:txPr>
    <a:bodyPr/>
    <a:lstStyle/>
    <a:p>
      <a:pPr>
        <a:defRPr sz="105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316165603320473"/>
          <c:y val="0.0945723334630195"/>
          <c:w val="0.683834396679528"/>
          <c:h val="0.84281960312797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4"/>
            <c:spPr>
              <a:solidFill>
                <a:schemeClr val="accent1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Odjinud</c:v>
                </c:pt>
                <c:pt idx="1">
                  <c:v>Máme ji v okolí</c:v>
                </c:pt>
                <c:pt idx="2">
                  <c:v>Z jiného školního zařízení</c:v>
                </c:pt>
                <c:pt idx="3">
                  <c:v>Místní tisk, plakáty apod.</c:v>
                </c:pt>
                <c:pt idx="4">
                  <c:v>Od známého</c:v>
                </c:pt>
                <c:pt idx="5">
                  <c:v>Noviny, televize, internet...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0.0130548302872063</c:v>
                </c:pt>
                <c:pt idx="1">
                  <c:v>0.0182767624020888</c:v>
                </c:pt>
                <c:pt idx="2">
                  <c:v>0.0469973890339426</c:v>
                </c:pt>
                <c:pt idx="3">
                  <c:v>0.0522193211488251</c:v>
                </c:pt>
                <c:pt idx="4">
                  <c:v>0.172323759791123</c:v>
                </c:pt>
                <c:pt idx="5">
                  <c:v>0.697127937336815</c:v>
                </c:pt>
              </c:numCache>
            </c:numRef>
          </c:val>
        </c:ser>
        <c:dLbls/>
        <c:gapWidth val="2"/>
        <c:axId val="527714536"/>
        <c:axId val="527711496"/>
      </c:barChart>
      <c:valAx>
        <c:axId val="52771149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27714536"/>
        <c:crosses val="autoZero"/>
        <c:crossBetween val="between"/>
      </c:valAx>
      <c:catAx>
        <c:axId val="52771453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 anchor="ctr" anchorCtr="1"/>
          <a:lstStyle/>
          <a:p>
            <a:pPr>
              <a:defRPr sz="900" b="1"/>
            </a:pPr>
            <a:endParaRPr lang="en-US"/>
          </a:p>
        </c:txPr>
        <c:crossAx val="527711496"/>
        <c:crosses val="autoZero"/>
        <c:auto val="1"/>
        <c:lblAlgn val="ctr"/>
        <c:lblOffset val="100"/>
      </c:cat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75943395681427"/>
          <c:y val="0.0540838653195214"/>
          <c:w val="0.686890224763544"/>
          <c:h val="0.945916134680481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1"/>
            <c:spPr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c:spPr>
          </c:dPt>
          <c:dPt>
            <c:idx val="2"/>
            <c:spPr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97491623327794"/>
                  <c:y val="-0.137962643490313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lang="cs-CZ" sz="1000" b="1" noProof="0">
                        <a:solidFill>
                          <a:schemeClr val="accent1"/>
                        </a:solidFill>
                      </a:defRPr>
                    </a:pPr>
                    <a:r>
                      <a:rPr lang="cs-CZ" sz="1200" noProof="0" dirty="0" smtClean="0"/>
                      <a:t>Mají zkušenost
6%</a:t>
                    </a:r>
                    <a:endParaRPr lang="cs-CZ" sz="1200" noProof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810564406350686"/>
                  <c:y val="-0.269947347967345"/>
                </c:manualLayout>
              </c:layout>
              <c:tx>
                <c:rich>
                  <a:bodyPr/>
                  <a:lstStyle/>
                  <a:p>
                    <a:pPr>
                      <a:defRPr lang="cs-CZ" sz="1200" b="1" noProof="0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cs-CZ" sz="1200" noProof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200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Znají, ale nemají zkušenost 67%</a:t>
                    </a:r>
                    <a:endParaRPr lang="en-US" sz="120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4300467613647"/>
                  <c:y val="0.113678596356279"/>
                </c:manualLayout>
              </c:layout>
              <c:tx>
                <c:rich>
                  <a:bodyPr/>
                  <a:lstStyle/>
                  <a:p>
                    <a:pPr>
                      <a:defRPr lang="cs-CZ" sz="1000" b="1" noProof="0">
                        <a:solidFill>
                          <a:srgbClr val="C00000"/>
                        </a:solidFill>
                      </a:defRPr>
                    </a:pPr>
                    <a:r>
                      <a:rPr lang="en-US" sz="1200" dirty="0" err="1"/>
                      <a:t>Neznají</a:t>
                    </a:r>
                    <a:r>
                      <a:rPr lang="en-US" sz="1200" dirty="0"/>
                      <a:t>
27%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01294048262569"/>
                  <c:y val="-0.0804597701149425"/>
                </c:manualLayout>
              </c:layout>
              <c:showLegendKey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cs-CZ" sz="1000" noProof="0"/>
                </a:pPr>
                <a:endParaRPr lang="en-US"/>
              </a:p>
            </c:txPr>
            <c:showLegendKey val="1"/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pie_chart!$A$4:$A$6</c:f>
              <c:strCache>
                <c:ptCount val="3"/>
                <c:pt idx="0">
                  <c:v>Mají (zprostředkovanou) zkušenost</c:v>
                </c:pt>
                <c:pt idx="1">
                  <c:v>Znají, ale nemají zkušenost</c:v>
                </c:pt>
                <c:pt idx="2">
                  <c:v>Neznají</c:v>
                </c:pt>
              </c:strCache>
            </c:strRef>
          </c:cat>
          <c:val>
            <c:numRef>
              <c:f>pie_chart!$B$4:$B$6</c:f>
              <c:numCache>
                <c:formatCode>0%</c:formatCode>
                <c:ptCount val="3"/>
                <c:pt idx="0">
                  <c:v>0.0648854961832063</c:v>
                </c:pt>
                <c:pt idx="1">
                  <c:v>0.666030534351146</c:v>
                </c:pt>
                <c:pt idx="2">
                  <c:v>0.26908396946565</c:v>
                </c:pt>
              </c:numCache>
            </c:numRef>
          </c:val>
        </c:ser>
        <c:dLbls>
          <c:showVal val="1"/>
        </c:dLbls>
        <c:firstSliceAng val="289"/>
        <c:holeSize val="50"/>
      </c:doughnutChart>
    </c:plotArea>
    <c:plotVisOnly val="1"/>
    <c:dispBlanksAs val="zero"/>
  </c:chart>
  <c:spPr>
    <a:noFill/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56745847638489"/>
          <c:y val="0.05"/>
          <c:w val="0.699572112813753"/>
          <c:h val="0.840932332677166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Ženy</c:v>
                </c:pt>
                <c:pt idx="1">
                  <c:v>Muži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0.51</c:v>
                </c:pt>
                <c:pt idx="1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5"/>
            </a:solidFill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Ženy</c:v>
                </c:pt>
                <c:pt idx="1">
                  <c:v>Muži</c:v>
                </c:pt>
              </c:strCache>
            </c:strRef>
          </c:cat>
          <c:val>
            <c:numRef>
              <c:f>List1!$C$2:$C$3</c:f>
              <c:numCache>
                <c:formatCode>0%</c:formatCode>
                <c:ptCount val="2"/>
                <c:pt idx="0">
                  <c:v>0.49</c:v>
                </c:pt>
                <c:pt idx="1">
                  <c:v>0.386454183266932</c:v>
                </c:pt>
              </c:numCache>
            </c:numRef>
          </c:val>
        </c:ser>
        <c:dLbls/>
        <c:gapWidth val="19"/>
        <c:overlap val="100"/>
        <c:axId val="530410872"/>
        <c:axId val="530414376"/>
      </c:barChart>
      <c:catAx>
        <c:axId val="530410872"/>
        <c:scaling>
          <c:orientation val="minMax"/>
        </c:scaling>
        <c:axPos val="l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530414376"/>
        <c:crosses val="autoZero"/>
        <c:auto val="1"/>
        <c:lblAlgn val="ctr"/>
        <c:lblOffset val="100"/>
      </c:catAx>
      <c:valAx>
        <c:axId val="530414376"/>
        <c:scaling>
          <c:orientation val="minMax"/>
        </c:scaling>
        <c:delete val="1"/>
        <c:axPos val="b"/>
        <c:numFmt formatCode="0%" sourceLinked="1"/>
        <c:tickLblPos val="none"/>
        <c:crossAx val="530410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7039174168946"/>
          <c:y val="0.0687203825549204"/>
          <c:w val="0.10464886202021"/>
          <c:h val="0.398433430976528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5"/>
            </a:solidFill>
          </c:spPr>
          <c:explosion val="3"/>
          <c:dPt>
            <c:idx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0372129808277277"/>
                  <c:y val="-0.35978112229642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00601345361631121"/>
                  <c:y val="0.40118329512608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1"/>
              <c:showCatName val="1"/>
              <c:showPercent val="1"/>
              <c:separator>
</c:separator>
            </c:dLbl>
            <c:showLegendKey val="1"/>
            <c:showCatName val="1"/>
            <c:showPercent val="1"/>
            <c:separator>
</c:separator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</c:formatCode>
                <c:ptCount val="2"/>
                <c:pt idx="0">
                  <c:v>292.0</c:v>
                </c:pt>
                <c:pt idx="1">
                  <c:v>232.0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</cdr:x>
      <cdr:y>0.06897</cdr:y>
    </cdr:from>
    <cdr:to>
      <cdr:x>0.30505</cdr:x>
      <cdr:y>0.87467</cdr:y>
    </cdr:to>
    <cdr:sp macro="" textlink="">
      <cdr:nvSpPr>
        <cdr:cNvPr id="3" name="Levá složená závorka 2"/>
        <cdr:cNvSpPr/>
      </cdr:nvSpPr>
      <cdr:spPr bwMode="auto">
        <a:xfrm xmlns:a="http://schemas.openxmlformats.org/drawingml/2006/main">
          <a:off x="1525859" y="269540"/>
          <a:ext cx="381789" cy="3148831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65000"/>
            </a:schemeClr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0.12377</cdr:x>
      <cdr:y>0.41797</cdr:y>
    </cdr:from>
    <cdr:to>
      <cdr:x>0.23791</cdr:x>
      <cdr:y>0.52242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774028" y="1633487"/>
          <a:ext cx="713780" cy="4082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cs-CZ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73%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Text zápatí (edituje se v menu Vložení / Záhlaví a zápatí)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56D6-F0E2-4C32-AC08-41F16176C2EB}" type="datetimeFigureOut">
              <a:rPr lang="cs-CZ" smtClean="0"/>
              <a:pPr/>
              <a:t>5/27/16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E2E5-390F-4FEF-8359-C6E7CA5D3F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4532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Text zápatí (edituje se v menu Vložení / Záhlaví a zápatí)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D792-BC61-4A07-AFFD-232095BAA9D6}" type="datetimeFigureOut">
              <a:rPr lang="cs-CZ" smtClean="0"/>
              <a:pPr/>
              <a:t>5/27/16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CE04-932B-4561-95CF-06BE1B42BE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112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4D84E4-C645-431F-9E70-578BE8B5841E}" type="datetime1">
              <a:rPr lang="cs-CZ" smtClean="0">
                <a:solidFill>
                  <a:prstClr val="black"/>
                </a:solidFill>
              </a:rPr>
              <a:pPr/>
              <a:t>5/27/16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Text zápatí (edituje se v menu Vložení / Záhlaví a zápatí)</a:t>
            </a: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16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 zápatí (edituje se v menu Vložení / Záhlaví a zápatí)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B4DDD4-956F-4FEC-A34C-14A760093BDD}" type="datetime1">
              <a:rPr lang="cs-CZ" smtClean="0"/>
              <a:pPr/>
              <a:t>5/27/16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02CE04-932B-4561-95CF-06BE1B42BE9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5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 zápatí (edituje se v menu Vložení / Záhlaví a zápatí)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3B4DDD4-956F-4FEC-A34C-14A760093BDD}" type="datetime1">
              <a:rPr lang="cs-CZ" smtClean="0"/>
              <a:pPr/>
              <a:t>5/27/16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02CE04-932B-4561-95CF-06BE1B42BE9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295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3DD85B-60A3-4EEE-94BC-23063AEAA2C7}" type="datetime1">
              <a:rPr lang="cs-CZ" smtClean="0">
                <a:solidFill>
                  <a:prstClr val="black"/>
                </a:solidFill>
              </a:rPr>
              <a:pPr/>
              <a:t>5/27/16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Text zápatí (edituje se v menu Vložení / Záhlaví a zápatí)</a:t>
            </a: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07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71B68E-7493-4C5E-941C-C28691FC6A1E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88B6BA-C323-4EA8-9C15-B8544EF5E0A6}" type="datetime1">
              <a:rPr lang="cs-CZ" smtClean="0">
                <a:solidFill>
                  <a:prstClr val="black"/>
                </a:solidFill>
              </a:rPr>
              <a:pPr/>
              <a:t>5/27/16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Text zápatí (edituje se v menu Vložení / Záhlaví a zápatí)</a:t>
            </a: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589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18158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7441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367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3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30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118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383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0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3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303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118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383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079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249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46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509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249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6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747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99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104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18158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744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367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5548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32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46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30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019199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6118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383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079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249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117444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46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5096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6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2673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5096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7"/>
            <a:ext cx="7920990" cy="594076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21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432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238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6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B0C14-A952-41A3-B5D9-67DA574CFDFE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764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747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F5071-1970-4C70-A804-172DBF4DC813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818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F938A-C107-436D-AA61-55035A0E356B}" type="slidenum">
              <a:rPr lang="cs-CZ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7438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7CA0A-69EE-4B8F-8355-AA58399F7B91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765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"/>
          </p:nvPr>
        </p:nvSpPr>
        <p:spPr>
          <a:xfrm>
            <a:off x="611494" y="1645920"/>
            <a:ext cx="3780483" cy="4504849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half" idx="11"/>
          </p:nvPr>
        </p:nvSpPr>
        <p:spPr>
          <a:xfrm>
            <a:off x="4752023" y="1645920"/>
            <a:ext cx="3780483" cy="4497705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813F7-E91E-4F0A-9E58-2F33CCCE3904}" type="slidenum">
              <a:rPr lang="cs-CZ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9984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458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8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14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22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992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27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5940760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58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513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940760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2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432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84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11494" y="1521620"/>
            <a:ext cx="7921012" cy="47877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138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94" y="368608"/>
            <a:ext cx="7921012" cy="1260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11494" y="1988817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1" hasCustomPrompt="1"/>
          </p:nvPr>
        </p:nvSpPr>
        <p:spPr>
          <a:xfrm>
            <a:off x="4752023" y="1988816"/>
            <a:ext cx="3780483" cy="3600460"/>
          </a:xfrm>
          <a:prstGeom prst="rect">
            <a:avLst/>
          </a:prstGeom>
        </p:spPr>
        <p:txBody>
          <a:bodyPr/>
          <a:lstStyle>
            <a:lvl1pPr marL="341313" indent="-342900">
              <a:buFont typeface="Wingdings" pitchFamily="2" charset="2"/>
              <a:buChar char="§"/>
              <a:defRPr sz="2800"/>
            </a:lvl1pPr>
            <a:lvl2pPr marL="741363" indent="-285750">
              <a:buClr>
                <a:srgbClr val="009FE3"/>
              </a:buClr>
              <a:buFont typeface="Wingdings" pitchFamily="2" charset="2"/>
              <a:buChar char="§"/>
              <a:defRPr sz="2400"/>
            </a:lvl2pPr>
            <a:lvl3pPr marL="1141413" indent="-228600">
              <a:buFont typeface="Wingdings" pitchFamily="2" charset="2"/>
              <a:buChar char="§"/>
              <a:defRPr sz="2000"/>
            </a:lvl3pPr>
            <a:lvl4pPr marL="1598613" indent="-228600">
              <a:buClr>
                <a:srgbClr val="009FE3"/>
              </a:buClr>
              <a:buFont typeface="Wingdings" pitchFamily="2" charset="2"/>
              <a:buChar char="§"/>
              <a:defRPr sz="1800"/>
            </a:lvl4pPr>
            <a:lvl5pPr marL="2055813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33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38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21602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7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8"/>
            <a:ext cx="7920990" cy="5932180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 b="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52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rgbClr val="009FE3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104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124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494" y="1548384"/>
            <a:ext cx="7921012" cy="4803648"/>
          </a:xfrm>
          <a:prstGeom prst="rect">
            <a:avLst/>
          </a:prstGeom>
        </p:spPr>
        <p:txBody>
          <a:bodyPr/>
          <a:lstStyle>
            <a:lvl1pPr marL="341313" indent="-342900">
              <a:buClrTx/>
              <a:buFont typeface="Wingdings" pitchFamily="2" charset="2"/>
              <a:buChar char="§"/>
              <a:defRPr/>
            </a:lvl1pPr>
            <a:lvl2pPr marL="741363" indent="-285750"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1413" indent="-228600">
              <a:buClrTx/>
              <a:buFont typeface="Wingdings" pitchFamily="2" charset="2"/>
              <a:buChar char="§"/>
              <a:defRPr/>
            </a:lvl3pPr>
            <a:lvl4pPr marL="1598613" indent="-228600">
              <a:buClr>
                <a:srgbClr val="00B0F0"/>
              </a:buClr>
              <a:buFont typeface="Wingdings" pitchFamily="2" charset="2"/>
              <a:buChar char="§"/>
              <a:defRPr/>
            </a:lvl4pPr>
            <a:lvl5pPr marL="2055813" indent="-228600">
              <a:buClrTx/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4000">
                <a:solidFill>
                  <a:srgbClr val="009FE3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49630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69174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379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na 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05" y="421656"/>
            <a:ext cx="7920990" cy="5400691"/>
          </a:xfrm>
          <a:prstGeom prst="rect">
            <a:avLst/>
          </a:prstGeom>
        </p:spPr>
        <p:txBody>
          <a:bodyPr wrap="square" lIns="90000" tIns="46800" rIns="90000" bIns="46800" anchor="ctr" anchorCtr="0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85944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Nadpis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611505" y="1988820"/>
            <a:ext cx="7920990" cy="1704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144018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2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theme" Target="../theme/theme10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4" Type="http://schemas.openxmlformats.org/officeDocument/2006/relationships/image" Target="../media/image4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theme" Target="../theme/theme14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theme" Target="../theme/theme15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theme" Target="../theme/theme17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theme" Target="../theme/theme18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theme" Target="../theme/theme19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theme" Target="../theme/theme20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theme" Target="../theme/theme22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4" Type="http://schemas.openxmlformats.org/officeDocument/2006/relationships/theme" Target="../theme/theme23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4" Type="http://schemas.openxmlformats.org/officeDocument/2006/relationships/theme" Target="../theme/theme25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theme" Target="../theme/theme28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theme" Target="../theme/theme29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theme" Target="../theme/theme3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4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4" Type="http://schemas.openxmlformats.org/officeDocument/2006/relationships/image" Target="../media/image4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9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5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382757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570" y="6373929"/>
            <a:ext cx="1008935" cy="4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29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7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solidFill>
            <a:srgbClr val="1964AA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</a:t>
            </a:r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Text zápatí a datum se edituje v menu Vložení / Záhlaví a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5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34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414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\\psf\Home\Dropbox\nms - vizualni styl 2014\loga\NMS_logo01_NEG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400" y="6273943"/>
            <a:ext cx="1216106" cy="5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30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382757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ropbox\nms\_layout images\polygon-background10_BLUE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3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BLUE-LIGHT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2" descr="\\psf\Home\Dropbox\nms\dopisni papiry (sablona DOC)\pomocne\NMS_logo01_WeMakeSens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757" y="5707547"/>
            <a:ext cx="1254036" cy="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1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ropbox\nms\_layout images\polygon-background10_GREY_w204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382757" y="5699173"/>
            <a:ext cx="1254036" cy="7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me\Dropbox\nms - vizualni styl 2014\loga\NMS_logo01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73929"/>
            <a:ext cx="1002993" cy="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0" y="0"/>
            <a:ext cx="9144000" cy="72000"/>
          </a:xfrm>
          <a:prstGeom prst="rect">
            <a:avLst/>
          </a:prstGeom>
          <a:solidFill>
            <a:srgbClr val="1964A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18338" y="6390537"/>
            <a:ext cx="909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dd.mm.rrrr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527483" y="6390537"/>
            <a:ext cx="575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Text zápatí a datum se edituje v menu Vložení / Záhlaví a zápatí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0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613386" y="6264066"/>
            <a:ext cx="6667631" cy="59393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cs-CZ" sz="1100" b="1" dirty="0" smtClean="0">
                <a:solidFill>
                  <a:srgbClr val="009FE3"/>
                </a:solidFill>
                <a:cs typeface="Arial" charset="0"/>
              </a:rPr>
              <a:t>zpracovala agentura 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NMS Market </a:t>
            </a:r>
            <a:r>
              <a:rPr lang="en-GB" sz="1100" b="1" dirty="0" smtClean="0">
                <a:solidFill>
                  <a:prstClr val="white"/>
                </a:solidFill>
                <a:cs typeface="Arial" charset="0"/>
              </a:rPr>
              <a:t>Research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cs-CZ" sz="1100" b="1" dirty="0" smtClean="0">
                <a:solidFill>
                  <a:srgbClr val="009FE3"/>
                </a:solidFill>
                <a:cs typeface="Arial" charset="0"/>
              </a:rPr>
              <a:t>v Praze, dne </a:t>
            </a:r>
            <a:r>
              <a:rPr lang="cs-CZ" sz="1100" b="1" dirty="0" smtClean="0">
                <a:solidFill>
                  <a:prstClr val="white"/>
                </a:solidFill>
                <a:cs typeface="Arial" charset="0"/>
              </a:rPr>
              <a:t>25.5.2016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Závěrečná zpráva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Lesní mateřské školy</a:t>
            </a:r>
            <a:br>
              <a:rPr lang="cs-CZ" dirty="0" smtClean="0"/>
            </a:br>
            <a:r>
              <a:rPr lang="cs-CZ" sz="2800" dirty="0" smtClean="0"/>
              <a:t>- vnímání veřejnosti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 bwMode="auto">
          <a:xfrm>
            <a:off x="613385" y="3543639"/>
            <a:ext cx="2064269" cy="206138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5" y="4146637"/>
            <a:ext cx="1732440" cy="8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1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Informovanost o lesních mateřských školách (LMŠ)</a:t>
            </a:r>
            <a:endParaRPr lang="cs-CZ" sz="4000" dirty="0"/>
          </a:p>
        </p:txBody>
      </p:sp>
      <p:pic>
        <p:nvPicPr>
          <p:cNvPr id="8" name="Obrázek 7" descr="4c30edefe152bd053a5e3247b77b6945_img-5884-jpg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10000"/>
          </a:blip>
          <a:srcRect t="1373" b="14357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6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Informovanost o LMŠ</a:t>
            </a:r>
            <a:endParaRPr lang="en-GB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11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7229263"/>
              </p:ext>
            </p:extLst>
          </p:nvPr>
        </p:nvGraphicFramePr>
        <p:xfrm>
          <a:off x="1" y="2946157"/>
          <a:ext cx="5263486" cy="344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05223" y="1195200"/>
            <a:ext cx="802194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O LMŠ již </a:t>
            </a:r>
            <a:r>
              <a:rPr lang="cs-CZ" sz="2000" dirty="0" smtClean="0">
                <a:solidFill>
                  <a:srgbClr val="00B0F0"/>
                </a:solidFill>
                <a:cs typeface="Arial" charset="0"/>
              </a:rPr>
              <a:t>někdy slyšelo 73% 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populace, z čehož většina jen okrajově. Ti co LMŠ neznají jsou nejčastěji mladí lidé, do 25 let, kteří ještě nemají děti. Nejvýznamnějším zdrojem informací o LMŠ jsou </a:t>
            </a:r>
            <a:r>
              <a:rPr lang="cs-CZ" sz="2000" dirty="0" smtClean="0">
                <a:solidFill>
                  <a:srgbClr val="00B0F0"/>
                </a:solidFill>
                <a:cs typeface="Arial" charset="0"/>
              </a:rPr>
              <a:t>velká média 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(noviny, internet, televize), ta dostala téma do povědomí především v posledních letech, kdy se projednává jejich legislativní ukotvení.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0" y="6345662"/>
            <a:ext cx="4024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Q01. Slyšel/a jste už o lesních mateřských školách? (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N=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524)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1049979"/>
              </p:ext>
            </p:extLst>
          </p:nvPr>
        </p:nvGraphicFramePr>
        <p:xfrm>
          <a:off x="4844504" y="2959252"/>
          <a:ext cx="4158600" cy="293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délník 17"/>
          <p:cNvSpPr/>
          <p:nvPr/>
        </p:nvSpPr>
        <p:spPr>
          <a:xfrm>
            <a:off x="0" y="6581001"/>
            <a:ext cx="5326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Q02. Odkud jste se o lesních mateřských školách (LMŠ) dozvěděl/a? (N=383)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0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7439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Osobní zkušenost s LMŠ</a:t>
            </a:r>
            <a:endParaRPr lang="en-GB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12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5223" y="1195200"/>
            <a:ext cx="8021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Zkušenost s LMŠ</a:t>
            </a:r>
            <a:r>
              <a:rPr lang="cs-CZ" sz="2000" dirty="0" smtClean="0">
                <a:cs typeface="Arial" charset="0"/>
              </a:rPr>
              <a:t>, přímou nebo zprostředkovanou,  </a:t>
            </a:r>
            <a:r>
              <a:rPr lang="cs-CZ" sz="2000" dirty="0" smtClean="0">
                <a:solidFill>
                  <a:srgbClr val="009FE3"/>
                </a:solidFill>
                <a:cs typeface="Arial" charset="0"/>
              </a:rPr>
              <a:t>má 6% populace</a:t>
            </a:r>
            <a:r>
              <a:rPr lang="cs-CZ" sz="2000" dirty="0" smtClean="0">
                <a:solidFill>
                  <a:prstClr val="black"/>
                </a:solidFill>
                <a:cs typeface="Arial" charset="0"/>
              </a:rPr>
              <a:t>. Přímou zkušenost, kdy LMŠ navštěvují/navštěvovaly vlastní děti, je v populaci velmi malá a pohybuje se pod hranicí jednoho procenta.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964AA"/>
              </a:buClr>
            </a:pPr>
            <a:endParaRPr lang="cs-CZ" sz="2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359" y="6537041"/>
            <a:ext cx="2968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Q03. Máte s LMŠ osobní zkušenost? (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N=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385)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964064"/>
              </p:ext>
            </p:extLst>
          </p:nvPr>
        </p:nvGraphicFramePr>
        <p:xfrm>
          <a:off x="3040912" y="2702428"/>
          <a:ext cx="4594605" cy="341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délníkový popisek 12"/>
          <p:cNvSpPr/>
          <p:nvPr/>
        </p:nvSpPr>
        <p:spPr>
          <a:xfrm>
            <a:off x="669851" y="2959252"/>
            <a:ext cx="1621468" cy="1676036"/>
          </a:xfrm>
          <a:prstGeom prst="wedgeRectCallout">
            <a:avLst>
              <a:gd name="adj1" fmla="val 94044"/>
              <a:gd name="adj2" fmla="val -33306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prstClr val="white"/>
                </a:solidFill>
              </a:rPr>
              <a:t>Číslo zahrnuje osobní i zprostředkovanou zkušenost. Převážně (v 90% případů) mají lidé zkušenost s LMŠ jen zprostředkovanou.</a:t>
            </a:r>
            <a:endParaRPr lang="en-GB" sz="12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0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Názory na lesní mateřské školy</a:t>
            </a:r>
            <a:endParaRPr lang="cs-CZ" sz="4000" dirty="0"/>
          </a:p>
        </p:txBody>
      </p:sp>
      <p:pic>
        <p:nvPicPr>
          <p:cNvPr id="303106" name="Picture 2" descr="http://www.iskolky.cz/images/cover/profile/462/79eedb1bd6a17da68247e2c3d0de2b0d.jp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rcRect t="14465" b="10943"/>
          <a:stretch>
            <a:fillRect/>
          </a:stretch>
        </p:blipFill>
        <p:spPr bwMode="auto">
          <a:xfrm>
            <a:off x="0" y="1458000"/>
            <a:ext cx="914400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6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595198" y="1580246"/>
            <a:ext cx="4066000" cy="402311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2400" dirty="0" smtClean="0"/>
              <a:t>Více než polovina populace hodnotí LMŠ kladně, </a:t>
            </a:r>
            <a:r>
              <a:rPr lang="cs-CZ" sz="2400" dirty="0" smtClean="0">
                <a:solidFill>
                  <a:srgbClr val="009FE3"/>
                </a:solidFill>
              </a:rPr>
              <a:t>koncept se jim líbí</a:t>
            </a:r>
            <a:r>
              <a:rPr lang="cs-CZ" sz="24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2400" dirty="0" smtClean="0"/>
              <a:t>Lidí, kteří tento způsob vzdělávání vyloženě </a:t>
            </a:r>
            <a:r>
              <a:rPr lang="cs-CZ" sz="2400" dirty="0" smtClean="0">
                <a:solidFill>
                  <a:srgbClr val="009FE3"/>
                </a:solidFill>
              </a:rPr>
              <a:t>neschvalují</a:t>
            </a:r>
            <a:r>
              <a:rPr lang="cs-CZ" sz="2400" dirty="0" smtClean="0"/>
              <a:t> jsou pouhá </a:t>
            </a:r>
            <a:r>
              <a:rPr lang="cs-CZ" sz="2400" dirty="0" smtClean="0">
                <a:solidFill>
                  <a:srgbClr val="009FE3"/>
                </a:solidFill>
              </a:rPr>
              <a:t>2%</a:t>
            </a:r>
            <a:r>
              <a:rPr lang="cs-CZ" sz="2400" dirty="0" smtClean="0"/>
              <a:t>, ale dalších 17% o konceptu pochybuje, nezdá se jim to úplně v pořádku.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807048"/>
          </a:xfrm>
        </p:spPr>
        <p:txBody>
          <a:bodyPr/>
          <a:lstStyle/>
          <a:p>
            <a:r>
              <a:rPr lang="cs-CZ" dirty="0" smtClean="0"/>
              <a:t>Názor na koncept LMŠ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14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/>
          <a:srcRect l="16370" r="13708"/>
          <a:stretch>
            <a:fillRect/>
          </a:stretch>
        </p:blipFill>
        <p:spPr bwMode="auto">
          <a:xfrm>
            <a:off x="4531700" y="1631795"/>
            <a:ext cx="3934319" cy="35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63798" y="6538469"/>
            <a:ext cx="3682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Q04. Co si myslíte o tomto způsobu vzdělávání? (N=524)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584567" y="1271901"/>
            <a:ext cx="8188122" cy="141316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00B0F0"/>
                </a:solidFill>
              </a:rPr>
              <a:t>Pozitivně hodnotí </a:t>
            </a:r>
            <a:r>
              <a:rPr lang="cs-CZ" dirty="0" smtClean="0"/>
              <a:t>LMŠ většinou lidé, kteří s nimi </a:t>
            </a:r>
            <a:r>
              <a:rPr lang="cs-CZ" dirty="0" smtClean="0">
                <a:solidFill>
                  <a:srgbClr val="00B0F0"/>
                </a:solidFill>
              </a:rPr>
              <a:t>mají zkušenost </a:t>
            </a:r>
            <a:r>
              <a:rPr lang="cs-CZ" dirty="0" smtClean="0"/>
              <a:t>(ať vlastní nebo zprostředkovanou). Naopak čím méně lidé tento koncept znají, tím více tíhnou k neutrálnímu nebo spíše negativnímu postoji k tomuto způsobu vzdělávání.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12046"/>
          </a:xfrm>
        </p:spPr>
        <p:txBody>
          <a:bodyPr/>
          <a:lstStyle/>
          <a:p>
            <a:r>
              <a:rPr lang="cs-CZ" dirty="0" smtClean="0"/>
              <a:t>Názor na koncept LMŠ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15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3798" y="6538469"/>
            <a:ext cx="3682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Q04. Co si myslíte o tomto způsobu vzdělávání? (N=524)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15" y="2993472"/>
            <a:ext cx="7861904" cy="306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832870"/>
          </a:xfrm>
        </p:spPr>
        <p:txBody>
          <a:bodyPr/>
          <a:lstStyle/>
          <a:p>
            <a:r>
              <a:rPr lang="cs-CZ" dirty="0" smtClean="0"/>
              <a:t>Volba mateřské školky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>
          <a:xfrm>
            <a:off x="0" y="6390537"/>
            <a:ext cx="663471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Q05: Pokud byste řešil/a předškolní vzdělávání pro Vaše dítě, dal/a byste své dítě do LMŠ? (N=524)</a:t>
            </a:r>
            <a:endParaRPr lang="cs-CZ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7951" y="1020718"/>
            <a:ext cx="775113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Pokud by se v této době lidé rozhodovali, zda pošlou své děti do lesní mateřské školky, bylo by </a:t>
            </a:r>
            <a:r>
              <a:rPr lang="cs-CZ" sz="2000" dirty="0" smtClean="0">
                <a:solidFill>
                  <a:srgbClr val="009FE3"/>
                </a:solidFill>
              </a:rPr>
              <a:t>pro 56% </a:t>
            </a:r>
            <a:r>
              <a:rPr lang="cs-CZ" sz="2000" dirty="0" smtClean="0"/>
              <a:t>z nich. Zajímavým zjištěním je i vyšší podíl mužů než žen, kteří by volili tuto možnost předškolního vzdělávání pro své děti.</a:t>
            </a:r>
          </a:p>
          <a:p>
            <a:endParaRPr lang="cs-CZ" dirty="0"/>
          </a:p>
        </p:txBody>
      </p:sp>
      <p:graphicFrame>
        <p:nvGraphicFramePr>
          <p:cNvPr id="12" name="Graf 11"/>
          <p:cNvGraphicFramePr/>
          <p:nvPr/>
        </p:nvGraphicFramePr>
        <p:xfrm>
          <a:off x="4086784" y="3032283"/>
          <a:ext cx="4476751" cy="139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/>
          <p:cNvGraphicFramePr/>
          <p:nvPr/>
        </p:nvGraphicFramePr>
        <p:xfrm>
          <a:off x="723900" y="2471055"/>
          <a:ext cx="2876550" cy="25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/>
          <p:cNvSpPr/>
          <p:nvPr/>
        </p:nvSpPr>
        <p:spPr>
          <a:xfrm>
            <a:off x="672352" y="5070017"/>
            <a:ext cx="7825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Rozdíly mezi pohlavími jsou i v důvodech odmítání LMŠ. </a:t>
            </a:r>
            <a:r>
              <a:rPr lang="cs-CZ" dirty="0" smtClean="0">
                <a:solidFill>
                  <a:srgbClr val="009FE3"/>
                </a:solidFill>
              </a:rPr>
              <a:t>Ženy se častěji obávají o zdraví dětí </a:t>
            </a:r>
            <a:r>
              <a:rPr lang="cs-CZ" dirty="0" smtClean="0"/>
              <a:t>a nepříznivého počasí. Odmítající </a:t>
            </a:r>
            <a:r>
              <a:rPr lang="cs-CZ" dirty="0" smtClean="0">
                <a:solidFill>
                  <a:srgbClr val="009FE3"/>
                </a:solidFill>
              </a:rPr>
              <a:t>muži jsou </a:t>
            </a:r>
            <a:r>
              <a:rPr lang="cs-CZ" dirty="0" smtClean="0"/>
              <a:t>zase více </a:t>
            </a:r>
            <a:r>
              <a:rPr lang="cs-CZ" dirty="0" smtClean="0">
                <a:solidFill>
                  <a:srgbClr val="009FE3"/>
                </a:solidFill>
              </a:rPr>
              <a:t>konzervativní </a:t>
            </a:r>
            <a:r>
              <a:rPr lang="cs-CZ" dirty="0" smtClean="0"/>
              <a:t>a preferují raději klasické formy vzdělávání.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830798"/>
          </a:xfrm>
        </p:spPr>
        <p:txBody>
          <a:bodyPr/>
          <a:lstStyle/>
          <a:p>
            <a:r>
              <a:rPr lang="cs-CZ" dirty="0" smtClean="0"/>
              <a:t>Motivátory (pozitiva LMŠ)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611495" y="1446028"/>
            <a:ext cx="5053036" cy="490600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dirty="0" smtClean="0"/>
              <a:t>Nejčastěji uváděné důvody pro umístění dětí do LMŠ, byly spojené především s oceněním </a:t>
            </a:r>
            <a:r>
              <a:rPr lang="cs-CZ" sz="2400" dirty="0" smtClean="0">
                <a:solidFill>
                  <a:srgbClr val="00B0F0"/>
                </a:solidFill>
              </a:rPr>
              <a:t>pobytu v přírodě </a:t>
            </a:r>
            <a:r>
              <a:rPr lang="cs-CZ" sz="2400" dirty="0" smtClean="0"/>
              <a:t>a navázání vztahu k ní.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dirty="0" smtClean="0"/>
              <a:t>Dále byla zmíněna pozitiva jako utužení </a:t>
            </a:r>
            <a:r>
              <a:rPr lang="cs-CZ" sz="2400" dirty="0" smtClean="0">
                <a:solidFill>
                  <a:srgbClr val="00B0F0"/>
                </a:solidFill>
              </a:rPr>
              <a:t>zdraví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009FE3"/>
                </a:solidFill>
              </a:rPr>
              <a:t>pohyb</a:t>
            </a:r>
            <a:r>
              <a:rPr lang="cs-CZ" sz="2400" dirty="0" smtClean="0"/>
              <a:t> na vzduchu nebo lepší </a:t>
            </a:r>
            <a:r>
              <a:rPr lang="cs-CZ" sz="2400" dirty="0" smtClean="0">
                <a:solidFill>
                  <a:srgbClr val="00B0F0"/>
                </a:solidFill>
              </a:rPr>
              <a:t>rozvoj</a:t>
            </a:r>
            <a:r>
              <a:rPr lang="cs-CZ" sz="2400" dirty="0" smtClean="0"/>
              <a:t> (kognitivní) dítěte.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Příznivci také kvitují lepší</a:t>
            </a:r>
            <a:r>
              <a:rPr lang="cs-CZ" sz="2400" dirty="0" smtClean="0"/>
              <a:t> 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osobnější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přístup učitelek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LMŠ.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797" y="6538469"/>
            <a:ext cx="7378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Q05a. Pokud byste řešil/a předškolní vzdělávání pro Vaše dítě, dal/a byste své dítě do LMŠ? Proč ano?(N=291)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3" name="Obrázek 12" descr="stažený soubor (2).png"/>
          <p:cNvPicPr>
            <a:picLocks noChangeAspect="1"/>
          </p:cNvPicPr>
          <p:nvPr/>
        </p:nvPicPr>
        <p:blipFill>
          <a:blip r:embed="rId2" cstate="print"/>
          <a:srcRect l="17632" r="17191"/>
          <a:stretch>
            <a:fillRect/>
          </a:stretch>
        </p:blipFill>
        <p:spPr>
          <a:xfrm>
            <a:off x="5760000" y="1059000"/>
            <a:ext cx="3286125" cy="3781425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>
          <a:xfrm>
            <a:off x="666750" y="5029200"/>
            <a:ext cx="2524125" cy="971550"/>
          </a:xfrm>
          <a:prstGeom prst="wedgeRectCallout">
            <a:avLst>
              <a:gd name="adj1" fmla="val -32318"/>
              <a:gd name="adj2" fmla="val 932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„Ve srovnání s běžnými školkami mi připadala mnohem zajímavější, rozvíjející děti mnoha směry a zajímavěji</a:t>
            </a:r>
            <a:r>
              <a:rPr lang="cs-CZ" sz="1100" i="1" dirty="0" smtClean="0"/>
              <a:t>“</a:t>
            </a:r>
            <a:endParaRPr lang="cs-CZ" sz="1100" i="1" dirty="0"/>
          </a:p>
        </p:txBody>
      </p:sp>
      <p:sp>
        <p:nvSpPr>
          <p:cNvPr id="8" name="Obdélníkový popisek 7"/>
          <p:cNvSpPr/>
          <p:nvPr/>
        </p:nvSpPr>
        <p:spPr>
          <a:xfrm>
            <a:off x="3295650" y="5029200"/>
            <a:ext cx="2524125" cy="971550"/>
          </a:xfrm>
          <a:prstGeom prst="wedgeRectCallout">
            <a:avLst>
              <a:gd name="adj1" fmla="val -32318"/>
              <a:gd name="adj2" fmla="val 932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i="1" dirty="0" smtClean="0"/>
              <a:t>„Vyhovuje jim volnost, kterou děti mají a přístup pedagogů je diametrálně odlišný od státních školek”</a:t>
            </a:r>
            <a:endParaRPr lang="cs-CZ" sz="1100" i="1" dirty="0"/>
          </a:p>
        </p:txBody>
      </p:sp>
      <p:sp>
        <p:nvSpPr>
          <p:cNvPr id="9" name="Obdélníkový popisek 8"/>
          <p:cNvSpPr/>
          <p:nvPr/>
        </p:nvSpPr>
        <p:spPr>
          <a:xfrm>
            <a:off x="5895975" y="5029200"/>
            <a:ext cx="2524125" cy="971550"/>
          </a:xfrm>
          <a:prstGeom prst="wedgeRectCallout">
            <a:avLst>
              <a:gd name="adj1" fmla="val -32318"/>
              <a:gd name="adj2" fmla="val 932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i="1" dirty="0" smtClean="0"/>
              <a:t>„...mají hodně pohybu na čerstvém vzduchu, a také jim zdravě nebo alespoň zdravěji vaří”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7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830798"/>
          </a:xfrm>
        </p:spPr>
        <p:txBody>
          <a:bodyPr/>
          <a:lstStyle/>
          <a:p>
            <a:r>
              <a:rPr lang="cs-CZ" dirty="0" smtClean="0"/>
              <a:t>Bariéry (negativa LMŠ)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18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1936" y="1420765"/>
            <a:ext cx="5109012" cy="42942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/>
              <a:t>Lidé odmítající LMŠ naopak neustálý pobyt venku </a:t>
            </a:r>
            <a:r>
              <a:rPr lang="cs-CZ" sz="2800" dirty="0" smtClean="0">
                <a:solidFill>
                  <a:srgbClr val="00B0F0"/>
                </a:solidFill>
              </a:rPr>
              <a:t>neoceňují</a:t>
            </a:r>
            <a:r>
              <a:rPr lang="cs-CZ" sz="2800" dirty="0" smtClean="0"/>
              <a:t>. Nejčastěji z důvodu možné </a:t>
            </a:r>
            <a:r>
              <a:rPr lang="cs-CZ" sz="2800" dirty="0" smtClean="0">
                <a:solidFill>
                  <a:srgbClr val="00B0F0"/>
                </a:solidFill>
              </a:rPr>
              <a:t>nepřízně počasí </a:t>
            </a:r>
            <a:r>
              <a:rPr lang="cs-CZ" sz="2800" dirty="0" smtClean="0"/>
              <a:t>a rizika </a:t>
            </a:r>
            <a:r>
              <a:rPr lang="cs-CZ" sz="2800" dirty="0" smtClean="0">
                <a:solidFill>
                  <a:srgbClr val="00B0F0"/>
                </a:solidFill>
              </a:rPr>
              <a:t>nemoci</a:t>
            </a:r>
            <a:r>
              <a:rPr lang="cs-CZ" sz="2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/>
              <a:t>Pro další skupinu „odmítačů“ je </a:t>
            </a:r>
            <a:r>
              <a:rPr lang="cs-CZ" sz="2800" dirty="0" smtClean="0">
                <a:solidFill>
                  <a:srgbClr val="00B0F0"/>
                </a:solidFill>
              </a:rPr>
              <a:t>lepší se vzdělávat klasicky</a:t>
            </a:r>
            <a:r>
              <a:rPr lang="cs-CZ" sz="2800" dirty="0" smtClean="0"/>
              <a:t>, obecně nepodporují alternativní metody.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/>
              <a:t>Dále je zmiňována například pochybnost nad dostatečným zajištěním </a:t>
            </a:r>
            <a:r>
              <a:rPr lang="cs-CZ" sz="2800" dirty="0" smtClean="0">
                <a:solidFill>
                  <a:srgbClr val="009FE3"/>
                </a:solidFill>
              </a:rPr>
              <a:t>hygieny</a:t>
            </a:r>
            <a:r>
              <a:rPr lang="cs-CZ" sz="2800" dirty="0" smtClean="0"/>
              <a:t> nebo </a:t>
            </a:r>
            <a:r>
              <a:rPr lang="cs-CZ" sz="2800" dirty="0" smtClean="0">
                <a:solidFill>
                  <a:srgbClr val="00B0F0"/>
                </a:solidFill>
              </a:rPr>
              <a:t>finanční nedostupnost.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cs-CZ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63798" y="6538469"/>
            <a:ext cx="6953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Q05b. Pokud byste řešil/a předškolní vzdělávání pro Vaše dítě, dal/a byste své dítě do LMŠ? Proč ne? (N=233)</a:t>
            </a:r>
            <a:endParaRPr lang="en-GB" sz="12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9" name="Obrázek 8" descr="stažený soubor (1).png"/>
          <p:cNvPicPr>
            <a:picLocks/>
          </p:cNvPicPr>
          <p:nvPr/>
        </p:nvPicPr>
        <p:blipFill>
          <a:blip r:embed="rId2" cstate="print"/>
          <a:srcRect l="17724" r="17943"/>
          <a:stretch>
            <a:fillRect/>
          </a:stretch>
        </p:blipFill>
        <p:spPr>
          <a:xfrm>
            <a:off x="5771475" y="1116150"/>
            <a:ext cx="3286800" cy="3780000"/>
          </a:xfrm>
          <a:prstGeom prst="rect">
            <a:avLst/>
          </a:prstGeom>
          <a:ln>
            <a:noFill/>
            <a:prstDash val="lgDash"/>
          </a:ln>
        </p:spPr>
      </p:pic>
      <p:sp>
        <p:nvSpPr>
          <p:cNvPr id="7" name="Obdélníkový popisek 6"/>
          <p:cNvSpPr/>
          <p:nvPr/>
        </p:nvSpPr>
        <p:spPr>
          <a:xfrm>
            <a:off x="2943225" y="5429250"/>
            <a:ext cx="2305050" cy="857250"/>
          </a:xfrm>
          <a:prstGeom prst="wedgeRectCallout">
            <a:avLst>
              <a:gd name="adj1" fmla="val -39488"/>
              <a:gd name="adj2" fmla="val 7856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„ …ale pokud jsou v nějakém jiném zařízení, např. výlet muzeum…, neumí se chovat</a:t>
            </a:r>
            <a:r>
              <a:rPr lang="cs-CZ" sz="1100" i="1" dirty="0" smtClean="0"/>
              <a:t>“</a:t>
            </a:r>
            <a:endParaRPr lang="cs-CZ" sz="1100" i="1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5419724" y="5419725"/>
            <a:ext cx="2238375" cy="857250"/>
          </a:xfrm>
          <a:prstGeom prst="wedgeRectCallout">
            <a:avLst>
              <a:gd name="adj1" fmla="val -39488"/>
              <a:gd name="adj2" fmla="val 7856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„Jedná se o zajímavý záměr, ale většinou na hraně zákona…“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7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769074"/>
          </a:xfrm>
        </p:spPr>
        <p:txBody>
          <a:bodyPr/>
          <a:lstStyle/>
          <a:p>
            <a:r>
              <a:rPr lang="cs-CZ" dirty="0" smtClean="0"/>
              <a:t>Zařazení LMŠ do systému vzdělávání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19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0" y="6390537"/>
            <a:ext cx="7280167" cy="365125"/>
          </a:xfrm>
        </p:spPr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Q06. Souhlasil/a byste s tím, aby se mohly zařadit do rejstříku škol, tedy mezi oficiální vzdělávací zařízení? (N=524)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11" y="2736653"/>
            <a:ext cx="6521000" cy="36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614341" y="1159505"/>
            <a:ext cx="7528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Téměř </a:t>
            </a:r>
            <a:r>
              <a:rPr lang="cs-CZ" sz="2400" dirty="0" smtClean="0">
                <a:solidFill>
                  <a:srgbClr val="00B0F0"/>
                </a:solidFill>
              </a:rPr>
              <a:t>tři čtvrtiny populace se staví pozitivně </a:t>
            </a:r>
            <a:r>
              <a:rPr lang="cs-CZ" sz="2400" dirty="0" smtClean="0"/>
              <a:t>k zařazení lesních mateřských školek do oficiálního rejstříku škol. S tímto krokem </a:t>
            </a:r>
            <a:r>
              <a:rPr lang="cs-CZ" sz="2400" dirty="0" smtClean="0">
                <a:solidFill>
                  <a:srgbClr val="00B0F0"/>
                </a:solidFill>
              </a:rPr>
              <a:t>nesouhlasí 16%  </a:t>
            </a:r>
            <a:r>
              <a:rPr lang="cs-CZ" sz="2400" dirty="0" smtClean="0"/>
              <a:t>a většinou se jedná o lidi, kteří koncept LMŠ neznají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ees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57488" y="1689130"/>
            <a:ext cx="1128340" cy="11283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06988" y="1384419"/>
            <a:ext cx="7927412" cy="49528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1964AA"/>
              </a:buClr>
              <a:buFont typeface="Wingdings" panose="05000000000000000000" pitchFamily="2" charset="2"/>
              <a:buChar char="§"/>
            </a:pPr>
            <a:r>
              <a:rPr lang="cs-CZ" sz="3600" dirty="0" smtClean="0"/>
              <a:t>Co je LMŠ</a:t>
            </a:r>
          </a:p>
          <a:p>
            <a:pPr lvl="0">
              <a:lnSpc>
                <a:spcPct val="150000"/>
              </a:lnSpc>
              <a:buClr>
                <a:srgbClr val="1964AA"/>
              </a:buClr>
              <a:buFont typeface="Wingdings" panose="05000000000000000000" pitchFamily="2" charset="2"/>
              <a:buChar char="§"/>
            </a:pPr>
            <a:r>
              <a:rPr lang="cs-CZ" sz="3600" dirty="0" smtClean="0"/>
              <a:t>O výzkumu</a:t>
            </a:r>
          </a:p>
          <a:p>
            <a:pPr lvl="0">
              <a:lnSpc>
                <a:spcPct val="150000"/>
              </a:lnSpc>
              <a:buClr>
                <a:srgbClr val="1964AA"/>
              </a:buClr>
              <a:buFont typeface="Wingdings" panose="05000000000000000000" pitchFamily="2" charset="2"/>
              <a:buChar char="§"/>
            </a:pPr>
            <a:r>
              <a:rPr lang="cs-CZ" sz="3600" dirty="0" smtClean="0"/>
              <a:t>Hlavní zjištění</a:t>
            </a:r>
          </a:p>
          <a:p>
            <a:pPr lvl="0">
              <a:lnSpc>
                <a:spcPct val="150000"/>
              </a:lnSpc>
              <a:buClr>
                <a:srgbClr val="1964AA"/>
              </a:buClr>
              <a:buFont typeface="Wingdings" panose="05000000000000000000" pitchFamily="2" charset="2"/>
              <a:buChar char="§"/>
            </a:pPr>
            <a:r>
              <a:rPr lang="cs-CZ" sz="3600" dirty="0" smtClean="0"/>
              <a:t>Detailní zjištění</a:t>
            </a:r>
          </a:p>
          <a:p>
            <a:pPr lvl="1">
              <a:lnSpc>
                <a:spcPct val="150000"/>
              </a:lnSpc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Informovanost o LMŠ</a:t>
            </a:r>
          </a:p>
          <a:p>
            <a:pPr lvl="1">
              <a:lnSpc>
                <a:spcPct val="150000"/>
              </a:lnSpc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Názory na LMŠ</a:t>
            </a:r>
          </a:p>
          <a:p>
            <a:pPr lvl="0">
              <a:lnSpc>
                <a:spcPct val="150000"/>
              </a:lnSpc>
              <a:buClr>
                <a:srgbClr val="1964AA"/>
              </a:buClr>
              <a:buFont typeface="Wingdings" panose="05000000000000000000" pitchFamily="2" charset="2"/>
              <a:buChar char="§"/>
            </a:pPr>
            <a:r>
              <a:rPr lang="cs-CZ" sz="3600" dirty="0" smtClean="0"/>
              <a:t>Kontakty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831541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en-GB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8532506" y="6390537"/>
            <a:ext cx="611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262B2E-B0CB-4DBB-8C61-F612C05A0A37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2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" name="Picture 1" descr="pine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34399" y="1820069"/>
            <a:ext cx="1696483" cy="1696483"/>
          </a:xfrm>
          <a:prstGeom prst="rect">
            <a:avLst/>
          </a:prstGeom>
        </p:spPr>
      </p:pic>
      <p:pic>
        <p:nvPicPr>
          <p:cNvPr id="5" name="Picture 4" descr="ten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4421" y="2566434"/>
            <a:ext cx="3159256" cy="31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1577340"/>
            <a:ext cx="7920990" cy="4564380"/>
          </a:xfrm>
        </p:spPr>
        <p:txBody>
          <a:bodyPr>
            <a:normAutofit/>
          </a:bodyPr>
          <a:lstStyle/>
          <a:p>
            <a:r>
              <a:rPr lang="cs-CZ" sz="1500" dirty="0" smtClean="0"/>
              <a:t>Jsme česká agentura pro výzkum trhu poskytující komplexní služby napříč výzkumnými metodami </a:t>
            </a:r>
            <a:br>
              <a:rPr lang="cs-CZ" sz="1500" dirty="0" smtClean="0"/>
            </a:br>
            <a:r>
              <a:rPr lang="cs-CZ" sz="1500" dirty="0" smtClean="0"/>
              <a:t>a technikami. Umíme kvantitativní, kvalitativní i kombinované výzkumy, jsme skvělí v </a:t>
            </a:r>
            <a:r>
              <a:rPr lang="en-GB" sz="1500" dirty="0" smtClean="0"/>
              <a:t>Mystery</a:t>
            </a:r>
            <a:r>
              <a:rPr lang="cs-CZ" sz="1500" dirty="0" smtClean="0"/>
              <a:t> Shoppingu a baví nás vyvíjet speciální řešení na míru. Všechno, co děláme, spojuje jedna věc: dokážeme rychle zpracovat množství různých informací a nabízet smysluplná a relevantní řešení </a:t>
            </a:r>
            <a:br>
              <a:rPr lang="cs-CZ" sz="1500" dirty="0" smtClean="0"/>
            </a:br>
            <a:r>
              <a:rPr lang="cs-CZ" sz="1500" dirty="0" smtClean="0"/>
              <a:t>i u těch nejkomplikovanějších problémů. Stručně řečeno dáváme věcem smysl.</a:t>
            </a:r>
            <a:br>
              <a:rPr lang="cs-CZ" sz="1500" dirty="0" smtClean="0"/>
            </a:b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dirty="0" smtClean="0"/>
              <a:t>Přestože jsme jednou z nejrychleji rostoucích agentur na trhu, nevzdáváme se principů typických pro menší agentury – flexibility a osobního přístupu ke každému klientovi. Klademe důraz na přátelské </a:t>
            </a:r>
            <a:br>
              <a:rPr lang="cs-CZ" sz="1500" dirty="0" smtClean="0"/>
            </a:br>
            <a:r>
              <a:rPr lang="cs-CZ" sz="1500" dirty="0" smtClean="0"/>
              <a:t>a kreativní pracovní prostředí, díky čemuž každý půlrok přinášíme na trh zajímavou inovaci nebo novou techniku z vlastní dílny. Naše výzkumy se vyznačují vysokou kvalitou i spolehlivostí a jsme schopni nabízet je za příznivou cenu. Stručně řečeno spolupráce s námi dává smysl.</a:t>
            </a:r>
            <a:endParaRPr lang="cs-CZ" sz="1500" dirty="0"/>
          </a:p>
        </p:txBody>
      </p:sp>
      <p:pic>
        <p:nvPicPr>
          <p:cNvPr id="1026" name="Picture 2" descr="\\psf\Home\Dropbox\nms\We make sense\napisy\We-make-sense_w1000px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435" y="1074395"/>
            <a:ext cx="2945130" cy="6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4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Kontakty</a:t>
            </a:r>
            <a:endParaRPr lang="cs-CZ" dirty="0"/>
          </a:p>
        </p:txBody>
      </p:sp>
      <p:sp>
        <p:nvSpPr>
          <p:cNvPr id="11" name="Podnadpis 5"/>
          <p:cNvSpPr txBox="1">
            <a:spLocks/>
          </p:cNvSpPr>
          <p:nvPr/>
        </p:nvSpPr>
        <p:spPr>
          <a:xfrm>
            <a:off x="5650637" y="3064007"/>
            <a:ext cx="3377950" cy="102093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cs-CZ" sz="1600" b="1" dirty="0" smtClean="0">
                <a:solidFill>
                  <a:prstClr val="white"/>
                </a:solidFill>
                <a:cs typeface="Arial" charset="0"/>
              </a:rPr>
              <a:t>NMS Market Research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cs-CZ" sz="160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U Nikolajky 13, 150 00 Praha 5</a:t>
            </a:r>
            <a:br>
              <a:rPr lang="cs-CZ" sz="160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t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 (+420) 222 351 611 </a:t>
            </a:r>
            <a:br>
              <a:rPr lang="cs-CZ" sz="160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e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 info@nms.cz </a:t>
            </a: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w</a:t>
            </a:r>
            <a:r>
              <a:rPr lang="cs-CZ" sz="1600" dirty="0" smtClean="0">
                <a:solidFill>
                  <a:prstClr val="white"/>
                </a:solidFill>
                <a:cs typeface="Arial" charset="0"/>
              </a:rPr>
              <a:t> www.nms.cz</a:t>
            </a:r>
            <a:endParaRPr lang="cs-CZ" sz="1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Podnadpis 5"/>
          <p:cNvSpPr txBox="1">
            <a:spLocks/>
          </p:cNvSpPr>
          <p:nvPr/>
        </p:nvSpPr>
        <p:spPr>
          <a:xfrm>
            <a:off x="3089564" y="3064007"/>
            <a:ext cx="2432347" cy="102093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kern="0" dirty="0" smtClean="0">
                <a:solidFill>
                  <a:prstClr val="white"/>
                </a:solidFill>
                <a:cs typeface="Arial" charset="0"/>
              </a:rPr>
              <a:t>Jana Svobodová</a:t>
            </a:r>
            <a:br>
              <a:rPr lang="cs-CZ" sz="1600" b="1" kern="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err="1">
                <a:solidFill>
                  <a:prstClr val="white"/>
                </a:solidFill>
                <a:cs typeface="Arial" charset="0"/>
              </a:rPr>
              <a:t>Client</a:t>
            </a:r>
            <a:r>
              <a:rPr lang="cs-CZ" sz="1600" kern="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cs-CZ" sz="1600" kern="0" dirty="0" err="1">
                <a:solidFill>
                  <a:prstClr val="white"/>
                </a:solidFill>
                <a:cs typeface="Arial" charset="0"/>
              </a:rPr>
              <a:t>Service</a:t>
            </a:r>
            <a:r>
              <a:rPr lang="cs-CZ" sz="1600" kern="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cs-CZ" sz="1600" kern="0" dirty="0" err="1">
                <a:solidFill>
                  <a:prstClr val="white"/>
                </a:solidFill>
                <a:cs typeface="Arial" charset="0"/>
              </a:rPr>
              <a:t>Manager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cs-CZ" sz="1600" kern="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>
                <a:solidFill>
                  <a:srgbClr val="009FE3"/>
                </a:solidFill>
                <a:cs typeface="Arial" charset="0"/>
              </a:rPr>
              <a:t>m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> (+420) </a:t>
            </a:r>
            <a:r>
              <a:rPr lang="cs-CZ" sz="1600" kern="0" dirty="0">
                <a:solidFill>
                  <a:prstClr val="white"/>
                </a:solidFill>
                <a:cs typeface="Arial" charset="0"/>
              </a:rPr>
              <a:t>776 751 516 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/>
            </a:r>
            <a:br>
              <a:rPr lang="cs-CZ" sz="1600" kern="0" dirty="0" smtClean="0">
                <a:solidFill>
                  <a:prstClr val="white"/>
                </a:solidFill>
                <a:cs typeface="Arial" charset="0"/>
              </a:rPr>
            </a:br>
            <a:r>
              <a:rPr lang="cs-CZ" sz="1600" kern="0" dirty="0" smtClean="0">
                <a:solidFill>
                  <a:srgbClr val="009FE3"/>
                </a:solidFill>
                <a:cs typeface="Arial" charset="0"/>
              </a:rPr>
              <a:t>e</a:t>
            </a:r>
            <a:r>
              <a:rPr lang="cs-CZ" sz="1600" kern="0" dirty="0" smtClean="0">
                <a:solidFill>
                  <a:prstClr val="white"/>
                </a:solidFill>
                <a:cs typeface="Arial" charset="0"/>
              </a:rPr>
              <a:t> jana.svobodova@nms.cz</a:t>
            </a:r>
            <a:endParaRPr lang="cs-CZ" sz="1600" kern="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9304"/>
          <a:stretch/>
        </p:blipFill>
        <p:spPr bwMode="auto">
          <a:xfrm>
            <a:off x="611560" y="2080064"/>
            <a:ext cx="2062800" cy="2062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Co je to lesní mateřská škola?</a:t>
            </a:r>
            <a:endParaRPr lang="cs-CZ" sz="4000" dirty="0"/>
          </a:p>
        </p:txBody>
      </p:sp>
      <p:pic>
        <p:nvPicPr>
          <p:cNvPr id="142338" name="Picture 2" descr="http://www.iskolky.cz/images/cover/profile/462/bd05deaef7b45b8fb16080552bf6ac57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rcRect t="10001"/>
          <a:stretch>
            <a:fillRect/>
          </a:stretch>
        </p:blipFill>
        <p:spPr bwMode="auto">
          <a:xfrm>
            <a:off x="0" y="1456660"/>
            <a:ext cx="9144000" cy="540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6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790340"/>
          </a:xfrm>
        </p:spPr>
        <p:txBody>
          <a:bodyPr/>
          <a:lstStyle/>
          <a:p>
            <a:r>
              <a:rPr lang="cs-CZ" dirty="0" smtClean="0"/>
              <a:t>Něco o lesních mateřských školách…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Asociace Lesních Mateřských Škol: </a:t>
            </a:r>
          </a:p>
          <a:p>
            <a:pPr>
              <a:buClr>
                <a:schemeClr val="accent6"/>
              </a:buClr>
            </a:pPr>
            <a:r>
              <a:rPr lang="cs-CZ" sz="1800" i="1" dirty="0" smtClean="0"/>
              <a:t>Lesní mateřská škola (LMŠ) je alternativou ke klasickému předškolnímu vzdělávání. </a:t>
            </a:r>
          </a:p>
          <a:p>
            <a:pPr>
              <a:buClr>
                <a:schemeClr val="accent1"/>
              </a:buClr>
            </a:pPr>
            <a:r>
              <a:rPr lang="cs-CZ" sz="1800" i="1" dirty="0" smtClean="0"/>
              <a:t>LMŠ kladou </a:t>
            </a:r>
            <a:r>
              <a:rPr lang="cs-CZ" sz="1800" i="1" dirty="0" smtClean="0">
                <a:solidFill>
                  <a:srgbClr val="009FE3"/>
                </a:solidFill>
              </a:rPr>
              <a:t>důraz na pobyt dětí v přírodě </a:t>
            </a:r>
            <a:r>
              <a:rPr lang="cs-CZ" sz="1800" i="1" dirty="0" smtClean="0"/>
              <a:t>a vzdělávání mimo učebny, přímo v prostředí přírody, nejčastěji lesa. </a:t>
            </a:r>
          </a:p>
          <a:p>
            <a:pPr>
              <a:buClr>
                <a:schemeClr val="accent4"/>
              </a:buClr>
            </a:pPr>
            <a:r>
              <a:rPr lang="cs-CZ" sz="1800" i="1" dirty="0" smtClean="0"/>
              <a:t>Odpočinek dětí probíhá v zázemí, které má nejrůznější podoby, nejčastěji jsou to jurty, chatky či maringotky. </a:t>
            </a:r>
          </a:p>
          <a:p>
            <a:pPr>
              <a:buClr>
                <a:schemeClr val="accent3"/>
              </a:buClr>
            </a:pPr>
            <a:r>
              <a:rPr lang="cs-CZ" sz="1800" i="1" dirty="0" smtClean="0"/>
              <a:t>Děti z LMŠ </a:t>
            </a:r>
            <a:r>
              <a:rPr lang="cs-CZ" sz="1800" i="1" dirty="0" smtClean="0">
                <a:solidFill>
                  <a:srgbClr val="009FE3"/>
                </a:solidFill>
              </a:rPr>
              <a:t>netráví celý rok jen v lese</a:t>
            </a:r>
            <a:r>
              <a:rPr lang="cs-CZ" sz="1800" i="1" dirty="0" smtClean="0"/>
              <a:t>. Nedílnou součástí náplně školního roku jsou i návštěvy divadel, muzeí atp.</a:t>
            </a:r>
          </a:p>
          <a:p>
            <a:pPr>
              <a:buClr>
                <a:schemeClr val="accent2"/>
              </a:buClr>
            </a:pPr>
            <a:r>
              <a:rPr lang="cs-CZ" sz="1800" i="1" dirty="0" smtClean="0"/>
              <a:t>Vzdělávání v LMŠ probíhá stejně jako u „klasických“ školek v souladu s dokumentem MŠMT, tzv. Rámcovým vzdělávacím programem. </a:t>
            </a:r>
          </a:p>
          <a:p>
            <a:pPr>
              <a:buClr>
                <a:schemeClr val="accent5"/>
              </a:buClr>
            </a:pPr>
            <a:r>
              <a:rPr lang="cs-CZ" sz="1800" i="1" dirty="0" smtClean="0"/>
              <a:t>LMŠ však na rozdíl od „klasických“ mateřských škol, </a:t>
            </a:r>
            <a:r>
              <a:rPr lang="cs-CZ" sz="1800" i="1" dirty="0" smtClean="0">
                <a:solidFill>
                  <a:srgbClr val="009FE3"/>
                </a:solidFill>
              </a:rPr>
              <a:t>nejsou v současné době nijak právně ukotveny</a:t>
            </a:r>
            <a:r>
              <a:rPr lang="cs-CZ" sz="1800" i="1" dirty="0" smtClean="0"/>
              <a:t>, na jejich závazné definici a evidenci u MŠMT se v současné době pracuje </a:t>
            </a:r>
            <a:r>
              <a:rPr lang="cs-CZ" sz="1800" dirty="0" smtClean="0">
                <a:solidFill>
                  <a:schemeClr val="bg1">
                    <a:lumMod val="75000"/>
                  </a:schemeClr>
                </a:solidFill>
              </a:rPr>
              <a:t>(http://</a:t>
            </a:r>
            <a:r>
              <a:rPr lang="cs-CZ" sz="1800" dirty="0" err="1" smtClean="0">
                <a:solidFill>
                  <a:schemeClr val="bg1">
                    <a:lumMod val="75000"/>
                  </a:schemeClr>
                </a:solidFill>
              </a:rPr>
              <a:t>www.lesnims.cz</a:t>
            </a:r>
            <a:r>
              <a:rPr lang="cs-CZ" sz="1800" dirty="0" smtClean="0">
                <a:solidFill>
                  <a:schemeClr val="bg1">
                    <a:lumMod val="75000"/>
                  </a:schemeClr>
                </a:solidFill>
              </a:rPr>
              <a:t> )</a:t>
            </a:r>
            <a:endParaRPr lang="cs-CZ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 výzkumu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cs-CZ" sz="2800" dirty="0" smtClean="0"/>
              <a:t>Výzkum byl vytvořen agenturou NMS Market </a:t>
            </a:r>
            <a:r>
              <a:rPr lang="cs-CZ" sz="2800" dirty="0" err="1" smtClean="0"/>
              <a:t>Research</a:t>
            </a:r>
            <a:r>
              <a:rPr lang="cs-CZ" sz="2800" dirty="0" smtClean="0"/>
              <a:t> v květnu 2016, jako součást pravidelného průzkumu názorů na aktuální témata.</a:t>
            </a:r>
          </a:p>
          <a:p>
            <a:pPr>
              <a:buClr>
                <a:schemeClr val="accent6"/>
              </a:buClr>
              <a:buNone/>
            </a:pPr>
            <a:endParaRPr lang="cs-CZ" sz="2800" dirty="0" smtClean="0"/>
          </a:p>
          <a:p>
            <a:pPr>
              <a:buClr>
                <a:schemeClr val="accent6"/>
              </a:buClr>
            </a:pPr>
            <a:r>
              <a:rPr lang="cs-CZ" sz="2800" dirty="0" smtClean="0"/>
              <a:t>Sběr dat proběhl pomocí Českého národního panelu na reprezentativním vzorku populace dospělých 18 – 65 let. Celkem se zúčastnilo 524 respondentů.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836" y="4857885"/>
            <a:ext cx="1636394" cy="1352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Výsledky výzkumu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8532813" y="6391275"/>
            <a:ext cx="611187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>
              <a:solidFill>
                <a:prstClr val="white">
                  <a:lumMod val="65000"/>
                </a:prst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09"/>
            <a:ext cx="7920990" cy="80097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Hlavní zjištění</a:t>
            </a:r>
            <a:endParaRPr lang="cs-CZ" sz="4000" dirty="0"/>
          </a:p>
        </p:txBody>
      </p:sp>
      <p:pic>
        <p:nvPicPr>
          <p:cNvPr id="19464" name="Picture 8" descr="https://heartwoodforest.files.wordpress.com/2014/01/h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0000" contrast="10000"/>
          </a:blip>
          <a:srcRect t="10199" b="6454"/>
          <a:stretch>
            <a:fillRect/>
          </a:stretch>
        </p:blipFill>
        <p:spPr bwMode="auto">
          <a:xfrm>
            <a:off x="0" y="1416424"/>
            <a:ext cx="9144000" cy="544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6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05" y="368610"/>
            <a:ext cx="7920990" cy="769074"/>
          </a:xfrm>
        </p:spPr>
        <p:txBody>
          <a:bodyPr/>
          <a:lstStyle/>
          <a:p>
            <a:r>
              <a:rPr lang="cs-CZ" dirty="0" smtClean="0"/>
              <a:t>Hlavní zjištění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262B2E-B0CB-4DBB-8C61-F612C05A0A37}" type="slidenum">
              <a:rPr lang="cs-CZ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cs-CZ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494" y="1424763"/>
            <a:ext cx="7921012" cy="4927269"/>
          </a:xfrm>
        </p:spPr>
        <p:txBody>
          <a:bodyPr>
            <a:noAutofit/>
          </a:bodyPr>
          <a:lstStyle/>
          <a:p>
            <a:pPr>
              <a:buClr>
                <a:srgbClr val="009FE3"/>
              </a:buClr>
            </a:pPr>
            <a:r>
              <a:rPr lang="cs-CZ" sz="2000" dirty="0" smtClean="0"/>
              <a:t>Lesní mateřské školy jsou v populaci </a:t>
            </a:r>
            <a:r>
              <a:rPr lang="cs-CZ" sz="2000" b="1" dirty="0" smtClean="0"/>
              <a:t>poměrně známé</a:t>
            </a:r>
            <a:r>
              <a:rPr lang="cs-CZ" sz="2000" dirty="0" smtClean="0"/>
              <a:t>. Lidem však </a:t>
            </a:r>
            <a:r>
              <a:rPr lang="cs-CZ" sz="2000" b="1" dirty="0" smtClean="0"/>
              <a:t>chybí bližší informace</a:t>
            </a:r>
            <a:r>
              <a:rPr lang="cs-CZ" sz="2000" dirty="0" smtClean="0"/>
              <a:t>, tato zařízení znají spíše okrajově. </a:t>
            </a:r>
          </a:p>
          <a:p>
            <a:pPr>
              <a:buClr>
                <a:srgbClr val="009FE3"/>
              </a:buClr>
            </a:pPr>
            <a:r>
              <a:rPr lang="cs-CZ" sz="2000" dirty="0" smtClean="0"/>
              <a:t>Více než </a:t>
            </a:r>
            <a:r>
              <a:rPr lang="cs-CZ" sz="2000" b="1" dirty="0" smtClean="0"/>
              <a:t>polovině lidí se myšlenka LMŠ líbí</a:t>
            </a:r>
            <a:r>
              <a:rPr lang="cs-CZ" sz="2000" dirty="0" smtClean="0"/>
              <a:t>, negativní postoj projevují spíše ti, co tuto alternativu vzdělávání neznají.</a:t>
            </a:r>
          </a:p>
          <a:p>
            <a:pPr>
              <a:buClr>
                <a:srgbClr val="009FE3"/>
              </a:buClr>
            </a:pPr>
            <a:r>
              <a:rPr lang="cs-CZ" sz="2000" b="1" dirty="0" smtClean="0"/>
              <a:t>Značná část populace, by i vážně uvažovala o umístění svého </a:t>
            </a:r>
            <a:r>
              <a:rPr lang="cs-CZ" sz="2000" dirty="0" smtClean="0"/>
              <a:t>(reálného či hypotetického) </a:t>
            </a:r>
            <a:r>
              <a:rPr lang="cs-CZ" sz="2000" b="1" dirty="0" smtClean="0"/>
              <a:t>dítěte do LMŠ</a:t>
            </a:r>
            <a:r>
              <a:rPr lang="cs-CZ" sz="2000" dirty="0" smtClean="0"/>
              <a:t>, převážně z důvodů zdravého </a:t>
            </a:r>
            <a:r>
              <a:rPr lang="cs-CZ" sz="2000" b="1" dirty="0" smtClean="0"/>
              <a:t>pobytu v přírodě</a:t>
            </a:r>
            <a:r>
              <a:rPr lang="cs-CZ" sz="2000" dirty="0" smtClean="0"/>
              <a:t>.</a:t>
            </a:r>
          </a:p>
          <a:p>
            <a:pPr>
              <a:buClr>
                <a:srgbClr val="009FE3"/>
              </a:buClr>
            </a:pPr>
            <a:r>
              <a:rPr lang="cs-CZ" sz="2000" dirty="0" smtClean="0"/>
              <a:t>Ti co LMŠ příliš </a:t>
            </a:r>
            <a:r>
              <a:rPr lang="cs-CZ" sz="2000" b="1" dirty="0" smtClean="0"/>
              <a:t>nevěří</a:t>
            </a:r>
            <a:r>
              <a:rPr lang="cs-CZ" sz="2000" dirty="0" smtClean="0"/>
              <a:t> a děti by tam neumístili nejčastěji argumentují tím, že je </a:t>
            </a:r>
            <a:r>
              <a:rPr lang="cs-CZ" sz="2000" b="1" dirty="0" smtClean="0"/>
              <a:t>nereálné trávit čas venku celoročně </a:t>
            </a:r>
            <a:r>
              <a:rPr lang="cs-CZ" sz="2000" dirty="0" smtClean="0"/>
              <a:t>a za každého počasí.</a:t>
            </a:r>
          </a:p>
          <a:p>
            <a:pPr>
              <a:buClr>
                <a:srgbClr val="009FE3"/>
              </a:buClr>
            </a:pPr>
            <a:r>
              <a:rPr lang="cs-CZ" sz="2000" b="1" dirty="0" smtClean="0"/>
              <a:t>Pochyby</a:t>
            </a:r>
            <a:r>
              <a:rPr lang="cs-CZ" sz="2000" dirty="0" smtClean="0"/>
              <a:t> celkově přicházejí </a:t>
            </a:r>
            <a:r>
              <a:rPr lang="cs-CZ" sz="2000" b="1" dirty="0" smtClean="0"/>
              <a:t>od lidí, kteří koncept LMŠ příliš neznají </a:t>
            </a:r>
            <a:r>
              <a:rPr lang="cs-CZ" sz="2000" dirty="0" smtClean="0"/>
              <a:t>a nemají s ním žádnou zkušenost. Ti předkládají spoustu pochybností ohledně hygieny, stravování, zabezpečení zázemí, aj.</a:t>
            </a:r>
          </a:p>
          <a:p>
            <a:pPr>
              <a:buClr>
                <a:srgbClr val="009FE3"/>
              </a:buClr>
            </a:pPr>
            <a:r>
              <a:rPr lang="cs-CZ" sz="2000" dirty="0" smtClean="0"/>
              <a:t>Co se týče </a:t>
            </a:r>
            <a:r>
              <a:rPr lang="cs-CZ" sz="2000" b="1" dirty="0" smtClean="0"/>
              <a:t>„legalizace“ LMŠ</a:t>
            </a:r>
            <a:r>
              <a:rPr lang="cs-CZ" sz="2000" dirty="0" smtClean="0"/>
              <a:t>, s jejich uznáním jako regulérního školského zařízení by souhlasila většina, téměř </a:t>
            </a:r>
            <a:r>
              <a:rPr lang="cs-CZ" sz="2000" b="1" dirty="0" smtClean="0"/>
              <a:t>tři čtvrtiny populace </a:t>
            </a:r>
            <a:r>
              <a:rPr lang="cs-CZ" sz="2000" dirty="0" smtClean="0"/>
              <a:t>(drtivě ti, kteří koncept znají).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S_Sablona_2015-12-01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NMS_Sablona_2015-12-01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Bez log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nms_proposal_iTesco-SK_2015" id="{93943EA9-E009-46E6-9A01-AC6E12112ED5}" vid="{DEFB6C6D-CEC9-4F5E-8D1D-A4D175EF789C}"/>
    </a:ext>
  </a:extLst>
</a:theme>
</file>

<file path=ppt/theme/theme28.xml><?xml version="1.0" encoding="utf-8"?>
<a:theme xmlns:a="http://schemas.openxmlformats.org/drawingml/2006/main" name="2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8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_S logem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/>
          </a:solidFill>
        </a:ln>
      </a:spPr>
      <a:bodyPr rtlCol="0" anchor="ctr"/>
      <a:lstStyle>
        <a:defPPr algn="ctr">
          <a:defRPr sz="1400" b="1" dirty="0" smtClean="0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ulní strana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Podsekce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NMS_Sablona_2015-12-01">
  <a:themeElements>
    <a:clrScheme name="NMS paleta barev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16A085"/>
      </a:accent1>
      <a:accent2>
        <a:srgbClr val="2ECC71"/>
      </a:accent2>
      <a:accent3>
        <a:srgbClr val="D6C40F"/>
      </a:accent3>
      <a:accent4>
        <a:srgbClr val="E67E22"/>
      </a:accent4>
      <a:accent5>
        <a:srgbClr val="E74C3C"/>
      </a:accent5>
      <a:accent6>
        <a:srgbClr val="1964AA"/>
      </a:accent6>
      <a:hlink>
        <a:srgbClr val="00B0F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NMS_Sablona_2015-12-01</Template>
  <TotalTime>0</TotalTime>
  <Words>1509</Words>
  <Application>Microsoft Macintosh PowerPoint</Application>
  <PresentationFormat>On-screen Show (4:3)</PresentationFormat>
  <Paragraphs>114</Paragraphs>
  <Slides>21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31</vt:i4>
      </vt:variant>
      <vt:variant>
        <vt:lpstr>Slide Titles</vt:lpstr>
      </vt:variant>
      <vt:variant>
        <vt:i4>21</vt:i4>
      </vt:variant>
    </vt:vector>
  </HeadingPairs>
  <TitlesOfParts>
    <vt:vector size="52" baseType="lpstr">
      <vt:lpstr>NMS_Sablona_2015-12-01</vt:lpstr>
      <vt:lpstr>Bez loga</vt:lpstr>
      <vt:lpstr>Titulní strana</vt:lpstr>
      <vt:lpstr>Sekce</vt:lpstr>
      <vt:lpstr>Podsekce</vt:lpstr>
      <vt:lpstr>1_Titulní strana</vt:lpstr>
      <vt:lpstr>1_Sekce</vt:lpstr>
      <vt:lpstr>1_Podsekce</vt:lpstr>
      <vt:lpstr>1_NMS_Sablona_2015-12-01</vt:lpstr>
      <vt:lpstr>1_Bez loga</vt:lpstr>
      <vt:lpstr>5_Titulní strana</vt:lpstr>
      <vt:lpstr>2_Sekce</vt:lpstr>
      <vt:lpstr>2_Podsekce</vt:lpstr>
      <vt:lpstr>2_NMS_Sablona_2015-12-01</vt:lpstr>
      <vt:lpstr>S logem</vt:lpstr>
      <vt:lpstr>3_Sekce</vt:lpstr>
      <vt:lpstr>1_S logem</vt:lpstr>
      <vt:lpstr>5_S logem</vt:lpstr>
      <vt:lpstr>2_Bez loga</vt:lpstr>
      <vt:lpstr>8_S logem</vt:lpstr>
      <vt:lpstr>3_Podsekce</vt:lpstr>
      <vt:lpstr>3_Bez loga</vt:lpstr>
      <vt:lpstr>2_Titulní strana</vt:lpstr>
      <vt:lpstr>3_Titulní strana</vt:lpstr>
      <vt:lpstr>4_Titulní strana</vt:lpstr>
      <vt:lpstr>6_Titulní strana</vt:lpstr>
      <vt:lpstr>7_Titulní strana</vt:lpstr>
      <vt:lpstr>2_S logem</vt:lpstr>
      <vt:lpstr>9_S logem</vt:lpstr>
      <vt:lpstr>8_Titulní strana</vt:lpstr>
      <vt:lpstr>3_S logem</vt:lpstr>
      <vt:lpstr>Lesní mateřské školy - vnímání veřejnosti</vt:lpstr>
      <vt:lpstr>Obsah</vt:lpstr>
      <vt:lpstr>Co je to lesní mateřská škola?</vt:lpstr>
      <vt:lpstr>Něco o lesních mateřských školách…</vt:lpstr>
      <vt:lpstr>O výzkumu</vt:lpstr>
      <vt:lpstr>O výzkumu</vt:lpstr>
      <vt:lpstr>Výsledky výzkumu</vt:lpstr>
      <vt:lpstr>Hlavní zjištění</vt:lpstr>
      <vt:lpstr>Hlavní zjištění</vt:lpstr>
      <vt:lpstr>Informovanost o lesních mateřských školách (LMŠ)</vt:lpstr>
      <vt:lpstr>Informovanost o LMŠ</vt:lpstr>
      <vt:lpstr>Osobní zkušenost s LMŠ</vt:lpstr>
      <vt:lpstr>Názory na lesní mateřské školy</vt:lpstr>
      <vt:lpstr>Názor na koncept LMŠ</vt:lpstr>
      <vt:lpstr>Názor na koncept LMŠ</vt:lpstr>
      <vt:lpstr>Volba mateřské školky</vt:lpstr>
      <vt:lpstr>Motivátory (pozitiva LMŠ)</vt:lpstr>
      <vt:lpstr>Bariéry (negativa LMŠ)</vt:lpstr>
      <vt:lpstr>Zařazení LMŠ do systému vzdělávání</vt:lpstr>
      <vt:lpstr>Jsme česká agentura pro výzkum trhu poskytující komplexní služby napříč výzkumnými metodami  a technikami. Umíme kvantitativní, kvalitativní i kombinované výzkumy, jsme skvělí v Mystery Shoppingu a baví nás vyvíjet speciální řešení na míru. Všechno, co děláme, spojuje jedna věc: dokážeme rychle zpracovat množství různých informací a nabízet smysluplná a relevantní řešení  i u těch nejkomplikovanějších problémů. Stručně řečeno dáváme věcem smysl.   Přestože jsme jednou z nejrychleji rostoucích agentur na trhu, nevzdáváme se principů typických pro menší agentury – flexibility a osobního přístupu ke každému klientovi. Klademe důraz na přátelské  a kreativní pracovní prostředí, díky čemuž každý půlrok přinášíme na trh zajímavou inovaci nebo novou techniku z vlastní dílny. Naše výzkumy se vyznačují vysokou kvalitou i spolehlivostí a jsme schopni nabízet je za příznivou cenu. Stručně řečeno spolupráce s námi dává smysl.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 Market Research</dc:title>
  <dc:subject>NMS Market Research</dc:subject>
  <dc:creator/>
  <cp:keywords>NMS Market Research</cp:keywords>
  <cp:lastModifiedBy/>
  <cp:revision>1</cp:revision>
  <dcterms:created xsi:type="dcterms:W3CDTF">2016-05-27T13:33:20Z</dcterms:created>
  <dcterms:modified xsi:type="dcterms:W3CDTF">2016-06-03T09:52:52Z</dcterms:modified>
  <cp:category>NMS Market Research</cp:category>
  <cp:contentStatus>NMS Market Research</cp:contentStatus>
</cp:coreProperties>
</file>